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8" r:id="rId8"/>
    <p:sldId id="262" r:id="rId9"/>
    <p:sldId id="263" r:id="rId10"/>
    <p:sldId id="264" r:id="rId11"/>
    <p:sldId id="270" r:id="rId12"/>
    <p:sldId id="267" r:id="rId13"/>
    <p:sldId id="265" r:id="rId14"/>
    <p:sldId id="266" r:id="rId15"/>
    <p:sldId id="269" r:id="rId1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0BE8DFE2-7F5D-4F00-8A21-0AC666948B29}">
          <p14:sldIdLst>
            <p14:sldId id="256"/>
            <p14:sldId id="257"/>
            <p14:sldId id="258"/>
            <p14:sldId id="259"/>
            <p14:sldId id="260"/>
            <p14:sldId id="261"/>
            <p14:sldId id="268"/>
            <p14:sldId id="262"/>
            <p14:sldId id="263"/>
            <p14:sldId id="264"/>
            <p14:sldId id="270"/>
            <p14:sldId id="267"/>
            <p14:sldId id="265"/>
          </p14:sldIdLst>
        </p14:section>
        <p14:section name="مقطع بدون عنوان" id="{02288957-2CCD-4991-BBFC-AAEF0B16C6D2}">
          <p14:sldIdLst>
            <p14:sldId id="266"/>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3" d="100"/>
          <a:sy n="83" d="100"/>
        </p:scale>
        <p:origin x="14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F7FE6B8-8D68-46B7-A405-C2FA8B2D7DE4}" type="datetimeFigureOut">
              <a:rPr lang="ar-IQ" smtClean="0"/>
              <a:t>21/11/1442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3C80EC-8076-46B1-A888-61B30A449309}"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F7FE6B8-8D68-46B7-A405-C2FA8B2D7DE4}" type="datetimeFigureOut">
              <a:rPr lang="ar-IQ" smtClean="0"/>
              <a:t>21/11/1442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3C80EC-8076-46B1-A888-61B30A449309}"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F7FE6B8-8D68-46B7-A405-C2FA8B2D7DE4}" type="datetimeFigureOut">
              <a:rPr lang="ar-IQ" smtClean="0"/>
              <a:t>21/11/1442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3C80EC-8076-46B1-A888-61B30A449309}" type="slidenum">
              <a:rPr lang="ar-IQ" smtClean="0"/>
              <a:t>‹#›</a:t>
            </a:fld>
            <a:endParaRPr lang="ar-IQ"/>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F7FE6B8-8D68-46B7-A405-C2FA8B2D7DE4}" type="datetimeFigureOut">
              <a:rPr lang="ar-IQ" smtClean="0"/>
              <a:t>21/11/1442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3C80EC-8076-46B1-A888-61B30A449309}" type="slidenum">
              <a:rPr lang="ar-IQ" smtClean="0"/>
              <a:t>‹#›</a:t>
            </a:fld>
            <a:endParaRPr lang="ar-IQ"/>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F7FE6B8-8D68-46B7-A405-C2FA8B2D7DE4}" type="datetimeFigureOut">
              <a:rPr lang="ar-IQ" smtClean="0"/>
              <a:t>21/11/1442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3C80EC-8076-46B1-A888-61B30A449309}"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EF7FE6B8-8D68-46B7-A405-C2FA8B2D7DE4}" type="datetimeFigureOut">
              <a:rPr lang="ar-IQ" smtClean="0"/>
              <a:t>21/11/1442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E3C80EC-8076-46B1-A888-61B30A449309}" type="slidenum">
              <a:rPr lang="ar-IQ" smtClean="0"/>
              <a:t>‹#›</a:t>
            </a:fld>
            <a:endParaRPr lang="ar-IQ"/>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EF7FE6B8-8D68-46B7-A405-C2FA8B2D7DE4}" type="datetimeFigureOut">
              <a:rPr lang="ar-IQ" smtClean="0"/>
              <a:t>21/11/1442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E3C80EC-8076-46B1-A888-61B30A449309}"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EF7FE6B8-8D68-46B7-A405-C2FA8B2D7DE4}" type="datetimeFigureOut">
              <a:rPr lang="ar-IQ" smtClean="0"/>
              <a:t>21/11/1442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E3C80EC-8076-46B1-A888-61B30A449309}"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F7FE6B8-8D68-46B7-A405-C2FA8B2D7DE4}" type="datetimeFigureOut">
              <a:rPr lang="ar-IQ" smtClean="0"/>
              <a:t>21/11/1442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E3C80EC-8076-46B1-A888-61B30A449309}"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F7FE6B8-8D68-46B7-A405-C2FA8B2D7DE4}" type="datetimeFigureOut">
              <a:rPr lang="ar-IQ" smtClean="0"/>
              <a:t>21/11/1442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E3C80EC-8076-46B1-A888-61B30A449309}" type="slidenum">
              <a:rPr lang="ar-IQ" smtClean="0"/>
              <a:t>‹#›</a:t>
            </a:fld>
            <a:endParaRPr lang="ar-IQ"/>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F7FE6B8-8D68-46B7-A405-C2FA8B2D7DE4}" type="datetimeFigureOut">
              <a:rPr lang="ar-IQ" smtClean="0"/>
              <a:t>21/11/1442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E3C80EC-8076-46B1-A888-61B30A449309}" type="slidenum">
              <a:rPr lang="ar-IQ" smtClean="0"/>
              <a:t>‹#›</a:t>
            </a:fld>
            <a:endParaRPr lang="ar-IQ"/>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F7FE6B8-8D68-46B7-A405-C2FA8B2D7DE4}" type="datetimeFigureOut">
              <a:rPr lang="ar-IQ" smtClean="0"/>
              <a:t>21/11/1442</a:t>
            </a:fld>
            <a:endParaRPr lang="ar-IQ"/>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E3C80EC-8076-46B1-A888-61B30A449309}" type="slidenum">
              <a:rPr lang="ar-IQ" smtClean="0"/>
              <a:t>‹#›</a:t>
            </a:fld>
            <a:endParaRPr lang="ar-IQ"/>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764704"/>
            <a:ext cx="7772400" cy="2835747"/>
          </a:xfrm>
        </p:spPr>
        <p:txBody>
          <a:bodyPr>
            <a:normAutofit fontScale="90000"/>
          </a:bodyPr>
          <a:lstStyle/>
          <a:p>
            <a:r>
              <a:rPr lang="ar-IQ" sz="8000" b="1" u="sng" dirty="0" smtClean="0">
                <a:solidFill>
                  <a:schemeClr val="tx2"/>
                </a:solidFill>
              </a:rPr>
              <a:t/>
            </a:r>
            <a:br>
              <a:rPr lang="ar-IQ" sz="8000" b="1" u="sng" dirty="0" smtClean="0">
                <a:solidFill>
                  <a:schemeClr val="tx2"/>
                </a:solidFill>
              </a:rPr>
            </a:br>
            <a:r>
              <a:rPr lang="ar-IQ" sz="8000" b="1" u="sng" dirty="0">
                <a:solidFill>
                  <a:schemeClr val="tx2"/>
                </a:solidFill>
              </a:rPr>
              <a:t/>
            </a:r>
            <a:br>
              <a:rPr lang="ar-IQ" sz="8000" b="1" u="sng" dirty="0">
                <a:solidFill>
                  <a:schemeClr val="tx2"/>
                </a:solidFill>
              </a:rPr>
            </a:br>
            <a:r>
              <a:rPr lang="ar-IQ" sz="8000" b="1" u="sng" dirty="0" smtClean="0">
                <a:solidFill>
                  <a:schemeClr val="tx2"/>
                </a:solidFill>
              </a:rPr>
              <a:t/>
            </a:r>
            <a:br>
              <a:rPr lang="ar-IQ" sz="8000" b="1" u="sng" dirty="0" smtClean="0">
                <a:solidFill>
                  <a:schemeClr val="tx2"/>
                </a:solidFill>
              </a:rPr>
            </a:br>
            <a:r>
              <a:rPr lang="ar-IQ" sz="8000" b="1" u="sng" dirty="0">
                <a:solidFill>
                  <a:schemeClr val="tx2"/>
                </a:solidFill>
              </a:rPr>
              <a:t/>
            </a:r>
            <a:br>
              <a:rPr lang="ar-IQ" sz="8000" b="1" u="sng" dirty="0">
                <a:solidFill>
                  <a:schemeClr val="tx2"/>
                </a:solidFill>
              </a:rPr>
            </a:br>
            <a:r>
              <a:rPr lang="ar-IQ" sz="8000" b="1" u="sng" dirty="0" smtClean="0">
                <a:solidFill>
                  <a:schemeClr val="tx2"/>
                </a:solidFill>
              </a:rPr>
              <a:t>أسماك الزينة</a:t>
            </a:r>
            <a:r>
              <a:rPr lang="ar-IQ" sz="8000" b="1" dirty="0" smtClean="0">
                <a:solidFill>
                  <a:schemeClr val="tx2"/>
                </a:solidFill>
              </a:rPr>
              <a:t/>
            </a:r>
            <a:br>
              <a:rPr lang="ar-IQ" sz="8000" b="1" dirty="0" smtClean="0">
                <a:solidFill>
                  <a:schemeClr val="tx2"/>
                </a:solidFill>
              </a:rPr>
            </a:br>
            <a:r>
              <a:rPr lang="ar-IQ" b="1" dirty="0" smtClean="0">
                <a:solidFill>
                  <a:schemeClr val="tx2"/>
                </a:solidFill>
              </a:rPr>
              <a:t/>
            </a:r>
            <a:br>
              <a:rPr lang="ar-IQ" b="1" dirty="0" smtClean="0">
                <a:solidFill>
                  <a:schemeClr val="tx2"/>
                </a:solidFill>
              </a:rPr>
            </a:br>
            <a:r>
              <a:rPr lang="ar-IQ" sz="3600" b="1" dirty="0" smtClean="0">
                <a:solidFill>
                  <a:schemeClr val="accent2">
                    <a:lumMod val="50000"/>
                  </a:schemeClr>
                </a:solidFill>
                <a:effectLst>
                  <a:outerShdw blurRad="38100" dist="38100" dir="2700000" algn="tl">
                    <a:srgbClr val="000000">
                      <a:alpha val="43137"/>
                    </a:srgbClr>
                  </a:outerShdw>
                </a:effectLst>
              </a:rPr>
              <a:t>أ.م.د. صلاح مهدي نجم</a:t>
            </a:r>
            <a:endParaRPr lang="ar-IQ" sz="3600" b="1" dirty="0">
              <a:solidFill>
                <a:schemeClr val="accent2">
                  <a:lumMod val="50000"/>
                </a:schemeClr>
              </a:solidFill>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1403648" y="4221088"/>
            <a:ext cx="6400800" cy="1473200"/>
          </a:xfrm>
        </p:spPr>
        <p:txBody>
          <a:bodyPr>
            <a:noAutofit/>
          </a:bodyPr>
          <a:lstStyle/>
          <a:p>
            <a:r>
              <a:rPr lang="ar-IQ" sz="2800" b="1" dirty="0" smtClean="0">
                <a:solidFill>
                  <a:schemeClr val="tx2">
                    <a:lumMod val="50000"/>
                  </a:schemeClr>
                </a:solidFill>
              </a:rPr>
              <a:t>لطلبة المرحلة الثانية</a:t>
            </a:r>
          </a:p>
          <a:p>
            <a:r>
              <a:rPr lang="ar-IQ" sz="2800" b="1" dirty="0" smtClean="0">
                <a:solidFill>
                  <a:schemeClr val="tx2">
                    <a:lumMod val="50000"/>
                  </a:schemeClr>
                </a:solidFill>
              </a:rPr>
              <a:t>قسم الاسماك والثروة البحرية</a:t>
            </a:r>
          </a:p>
          <a:p>
            <a:r>
              <a:rPr lang="ar-IQ" sz="2800" b="1" dirty="0" smtClean="0">
                <a:solidFill>
                  <a:schemeClr val="tx2">
                    <a:lumMod val="50000"/>
                  </a:schemeClr>
                </a:solidFill>
              </a:rPr>
              <a:t>2021م</a:t>
            </a:r>
            <a:endParaRPr lang="ar-IQ" sz="2800" b="1" dirty="0">
              <a:solidFill>
                <a:schemeClr val="tx2">
                  <a:lumMod val="50000"/>
                </a:schemeClr>
              </a:solidFill>
            </a:endParaRPr>
          </a:p>
        </p:txBody>
      </p:sp>
      <p:pic>
        <p:nvPicPr>
          <p:cNvPr id="1026" name="Picture 2" descr="C:\Users\Dell\Desktop\11.jpg"/>
          <p:cNvPicPr>
            <a:picLocks noChangeAspect="1" noChangeArrowheads="1"/>
          </p:cNvPicPr>
          <p:nvPr/>
        </p:nvPicPr>
        <p:blipFill rotWithShape="1">
          <a:blip r:embed="rId2">
            <a:extLst>
              <a:ext uri="{28A0092B-C50C-407E-A947-70E740481C1C}">
                <a14:useLocalDpi xmlns:a14="http://schemas.microsoft.com/office/drawing/2010/main" val="0"/>
              </a:ext>
            </a:extLst>
          </a:blip>
          <a:srcRect l="13696" r="10592"/>
          <a:stretch/>
        </p:blipFill>
        <p:spPr bwMode="auto">
          <a:xfrm>
            <a:off x="270390" y="2852937"/>
            <a:ext cx="2357393" cy="14312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ll\Desktop\12.jpg"/>
          <p:cNvPicPr>
            <a:picLocks noChangeAspect="1" noChangeArrowheads="1"/>
          </p:cNvPicPr>
          <p:nvPr/>
        </p:nvPicPr>
        <p:blipFill rotWithShape="1">
          <a:blip r:embed="rId3">
            <a:extLst>
              <a:ext uri="{28A0092B-C50C-407E-A947-70E740481C1C}">
                <a14:useLocalDpi xmlns:a14="http://schemas.microsoft.com/office/drawing/2010/main" val="0"/>
              </a:ext>
            </a:extLst>
          </a:blip>
          <a:srcRect l="18767" r="15004"/>
          <a:stretch/>
        </p:blipFill>
        <p:spPr bwMode="auto">
          <a:xfrm>
            <a:off x="6660232" y="3861048"/>
            <a:ext cx="2289313" cy="2104752"/>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3" y="415578"/>
            <a:ext cx="1582928" cy="1429245"/>
          </a:xfrm>
          <a:prstGeom prst="rect">
            <a:avLst/>
          </a:prstGeom>
        </p:spPr>
      </p:pic>
      <p:pic>
        <p:nvPicPr>
          <p:cNvPr id="7" name="Picture 2" descr="شعار الكلية"/>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518" y="418956"/>
            <a:ext cx="1180331" cy="1425867"/>
          </a:xfrm>
          <a:prstGeom prst="rect">
            <a:avLst/>
          </a:prstGeom>
          <a:noFill/>
          <a:ln>
            <a:noFill/>
          </a:ln>
        </p:spPr>
      </p:pic>
    </p:spTree>
    <p:extLst>
      <p:ext uri="{BB962C8B-B14F-4D97-AF65-F5344CB8AC3E}">
        <p14:creationId xmlns:p14="http://schemas.microsoft.com/office/powerpoint/2010/main" val="2607277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539553" y="1700808"/>
            <a:ext cx="8136904" cy="4608512"/>
          </a:xfrm>
        </p:spPr>
        <p:txBody>
          <a:bodyPr>
            <a:normAutofit fontScale="92500" lnSpcReduction="10000"/>
          </a:bodyPr>
          <a:lstStyle/>
          <a:p>
            <a:pPr marL="0" indent="0" algn="just">
              <a:buNone/>
            </a:pPr>
            <a:r>
              <a:rPr lang="ar-IQ" sz="3600" b="1" dirty="0" smtClean="0"/>
              <a:t>يجب العناية بمياه الحوض من حيث:</a:t>
            </a:r>
          </a:p>
          <a:p>
            <a:pPr algn="just"/>
            <a:r>
              <a:rPr lang="ar-IQ" sz="3600" b="1" dirty="0" smtClean="0"/>
              <a:t>نسبة الاوكسجين</a:t>
            </a:r>
          </a:p>
          <a:p>
            <a:pPr algn="just"/>
            <a:r>
              <a:rPr lang="ar-IQ" sz="3600" b="1" dirty="0" smtClean="0"/>
              <a:t>درجة الحرارة</a:t>
            </a:r>
          </a:p>
          <a:p>
            <a:pPr algn="just"/>
            <a:r>
              <a:rPr lang="ar-IQ" sz="3600" b="1" dirty="0" smtClean="0"/>
              <a:t>الغازات السامة ثاني أوكسيد الكاربون والامونيا</a:t>
            </a:r>
          </a:p>
          <a:p>
            <a:pPr algn="just"/>
            <a:r>
              <a:rPr lang="ar-IQ" sz="3600" b="1" dirty="0" smtClean="0"/>
              <a:t>العسرة والملوحة</a:t>
            </a:r>
          </a:p>
          <a:p>
            <a:pPr algn="just"/>
            <a:r>
              <a:rPr lang="ar-IQ" sz="3600" b="1" dirty="0" smtClean="0"/>
              <a:t>درجة الحامضية او الاس الهيدروجيني </a:t>
            </a:r>
            <a:r>
              <a:rPr lang="en-US" sz="3600" b="1" dirty="0" smtClean="0"/>
              <a:t>pH</a:t>
            </a:r>
          </a:p>
          <a:p>
            <a:pPr algn="just"/>
            <a:r>
              <a:rPr lang="ar-SA" sz="3600" b="1" dirty="0" smtClean="0"/>
              <a:t>الشفافية</a:t>
            </a:r>
            <a:endParaRPr lang="en-US" sz="3600" b="1" dirty="0" smtClean="0"/>
          </a:p>
          <a:p>
            <a:pPr marL="0" indent="0" algn="just">
              <a:buNone/>
            </a:pPr>
            <a:r>
              <a:rPr lang="ar-SA" sz="3600" b="1" dirty="0" smtClean="0"/>
              <a:t>الدور الأساس هنا هو لوسائل التهوية والترشيح والتسخين</a:t>
            </a:r>
            <a:endParaRPr lang="ar-IQ" sz="3600" b="1" dirty="0"/>
          </a:p>
        </p:txBody>
      </p:sp>
      <p:sp>
        <p:nvSpPr>
          <p:cNvPr id="3" name="عنوان 2"/>
          <p:cNvSpPr>
            <a:spLocks noGrp="1"/>
          </p:cNvSpPr>
          <p:nvPr>
            <p:ph type="title"/>
          </p:nvPr>
        </p:nvSpPr>
        <p:spPr/>
        <p:txBody>
          <a:bodyPr/>
          <a:lstStyle/>
          <a:p>
            <a:r>
              <a:rPr lang="ar-IQ" b="1" dirty="0" smtClean="0">
                <a:solidFill>
                  <a:schemeClr val="tx2">
                    <a:lumMod val="75000"/>
                  </a:schemeClr>
                </a:solidFill>
                <a:effectLst>
                  <a:outerShdw blurRad="38100" dist="38100" dir="2700000" algn="tl">
                    <a:srgbClr val="000000">
                      <a:alpha val="43137"/>
                    </a:srgbClr>
                  </a:outerShdw>
                </a:effectLst>
              </a:rPr>
              <a:t>4- نوعية مياه الحوض</a:t>
            </a:r>
            <a:endParaRPr lang="ar-IQ"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6343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340768"/>
            <a:ext cx="8352928" cy="5221521"/>
          </a:xfrm>
        </p:spPr>
      </p:pic>
      <p:sp>
        <p:nvSpPr>
          <p:cNvPr id="3" name="عنوان 2"/>
          <p:cNvSpPr>
            <a:spLocks noGrp="1"/>
          </p:cNvSpPr>
          <p:nvPr>
            <p:ph type="title"/>
          </p:nvPr>
        </p:nvSpPr>
        <p:spPr>
          <a:xfrm>
            <a:off x="457200" y="338328"/>
            <a:ext cx="8229600" cy="858424"/>
          </a:xfrm>
        </p:spPr>
        <p:txBody>
          <a:bodyPr/>
          <a:lstStyle/>
          <a:p>
            <a:r>
              <a:rPr lang="ar-SA" b="1" dirty="0" smtClean="0">
                <a:solidFill>
                  <a:schemeClr val="accent1">
                    <a:lumMod val="50000"/>
                  </a:schemeClr>
                </a:solidFill>
                <a:effectLst>
                  <a:outerShdw blurRad="38100" dist="38100" dir="2700000" algn="tl">
                    <a:srgbClr val="000000">
                      <a:alpha val="43137"/>
                    </a:srgbClr>
                  </a:outerShdw>
                </a:effectLst>
              </a:rPr>
              <a:t>شفافية وضبابية ماء الحوض</a:t>
            </a:r>
            <a:endParaRPr lang="ar-SA"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8098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338328"/>
            <a:ext cx="8229600" cy="1002440"/>
          </a:xfrm>
        </p:spPr>
        <p:txBody>
          <a:bodyPr/>
          <a:lstStyle/>
          <a:p>
            <a:r>
              <a:rPr lang="ar-IQ" b="1" dirty="0" smtClean="0">
                <a:solidFill>
                  <a:schemeClr val="tx2">
                    <a:lumMod val="75000"/>
                  </a:schemeClr>
                </a:solidFill>
                <a:effectLst>
                  <a:outerShdw blurRad="38100" dist="38100" dir="2700000" algn="tl">
                    <a:srgbClr val="000000">
                      <a:alpha val="43137"/>
                    </a:srgbClr>
                  </a:outerShdw>
                </a:effectLst>
              </a:rPr>
              <a:t>5-النباتات المائية في الاحواض</a:t>
            </a:r>
            <a:endParaRPr lang="ar-IQ" b="1" dirty="0">
              <a:solidFill>
                <a:schemeClr val="tx2">
                  <a:lumMod val="75000"/>
                </a:schemeClr>
              </a:solidFill>
              <a:effectLst>
                <a:outerShdw blurRad="38100" dist="38100" dir="2700000" algn="tl">
                  <a:srgbClr val="000000">
                    <a:alpha val="43137"/>
                  </a:srgbClr>
                </a:outerShdw>
              </a:effectLst>
            </a:endParaRPr>
          </a:p>
        </p:txBody>
      </p:sp>
      <p:sp>
        <p:nvSpPr>
          <p:cNvPr id="2" name="عنصر نائب للمحتوى 1"/>
          <p:cNvSpPr>
            <a:spLocks noGrp="1"/>
          </p:cNvSpPr>
          <p:nvPr>
            <p:ph idx="1"/>
          </p:nvPr>
        </p:nvSpPr>
        <p:spPr>
          <a:xfrm>
            <a:off x="872067" y="1268760"/>
            <a:ext cx="7408333" cy="5400600"/>
          </a:xfrm>
        </p:spPr>
        <p:txBody>
          <a:bodyPr>
            <a:noAutofit/>
          </a:bodyPr>
          <a:lstStyle/>
          <a:p>
            <a:pPr marL="0" indent="0">
              <a:buNone/>
            </a:pPr>
            <a:r>
              <a:rPr lang="ar-IQ" sz="2600" b="1" dirty="0" smtClean="0"/>
              <a:t>وجودها مهم وله أدوار عادة ومنها أنواع طبيعية او صناعية:</a:t>
            </a:r>
          </a:p>
          <a:p>
            <a:pPr marL="457200" indent="-457200">
              <a:buFont typeface="+mj-lt"/>
              <a:buAutoNum type="arabicPeriod"/>
            </a:pPr>
            <a:r>
              <a:rPr lang="ar-IQ" sz="2600" b="1" dirty="0" smtClean="0"/>
              <a:t>جمالية الحوض</a:t>
            </a:r>
          </a:p>
          <a:p>
            <a:pPr marL="457200" indent="-457200">
              <a:buFont typeface="+mj-lt"/>
              <a:buAutoNum type="arabicPeriod"/>
            </a:pPr>
            <a:r>
              <a:rPr lang="ar-IQ" sz="2600" b="1" dirty="0" smtClean="0"/>
              <a:t>انتاج الاوكسجين</a:t>
            </a:r>
          </a:p>
          <a:p>
            <a:pPr marL="457200" indent="-457200">
              <a:buFont typeface="+mj-lt"/>
              <a:buAutoNum type="arabicPeriod"/>
            </a:pPr>
            <a:r>
              <a:rPr lang="ar-IQ" sz="2600" b="1" dirty="0" smtClean="0"/>
              <a:t>غذاء لبعض الأسماك</a:t>
            </a:r>
          </a:p>
          <a:p>
            <a:pPr marL="457200" indent="-457200">
              <a:buFont typeface="+mj-lt"/>
              <a:buAutoNum type="arabicPeriod"/>
            </a:pPr>
            <a:r>
              <a:rPr lang="ar-IQ" sz="2600" b="1" dirty="0" smtClean="0"/>
              <a:t>ملجأ للأسماك الصغيرة</a:t>
            </a:r>
          </a:p>
          <a:p>
            <a:pPr marL="457200" indent="-457200">
              <a:buFont typeface="+mj-lt"/>
              <a:buAutoNum type="arabicPeriod"/>
            </a:pPr>
            <a:r>
              <a:rPr lang="ar-IQ" sz="2600" b="1" dirty="0" smtClean="0"/>
              <a:t>تثبيت البكتريا النافعة عليها</a:t>
            </a:r>
          </a:p>
          <a:p>
            <a:pPr marL="457200" indent="-457200">
              <a:buFont typeface="+mj-lt"/>
              <a:buAutoNum type="arabicPeriod"/>
            </a:pPr>
            <a:endParaRPr lang="ar-IQ" sz="2600" b="1" dirty="0"/>
          </a:p>
          <a:p>
            <a:pPr marL="0" indent="0">
              <a:buNone/>
            </a:pPr>
            <a:r>
              <a:rPr lang="ar-IQ" sz="2600" b="1" dirty="0" smtClean="0"/>
              <a:t>هناك سلبيات يجب تفاديها:</a:t>
            </a:r>
          </a:p>
          <a:p>
            <a:pPr marL="457200" indent="-457200">
              <a:buFont typeface="+mj-lt"/>
              <a:buAutoNum type="arabicPeriod"/>
            </a:pPr>
            <a:r>
              <a:rPr lang="ar-IQ" sz="2600" b="1" dirty="0" smtClean="0"/>
              <a:t>الكثافة الزائدة تقلل المساحة المتاحة للأسماك</a:t>
            </a:r>
          </a:p>
          <a:p>
            <a:pPr marL="457200" indent="-457200">
              <a:buFont typeface="+mj-lt"/>
              <a:buAutoNum type="arabicPeriod"/>
            </a:pPr>
            <a:r>
              <a:rPr lang="ar-IQ" sz="2600" b="1" dirty="0" smtClean="0"/>
              <a:t>النباتات الطبيعية ربما تنقل بعض الطفيليات</a:t>
            </a:r>
          </a:p>
          <a:p>
            <a:pPr marL="457200" indent="-457200">
              <a:buFont typeface="+mj-lt"/>
              <a:buAutoNum type="arabicPeriod"/>
            </a:pPr>
            <a:r>
              <a:rPr lang="ar-IQ" sz="2600" b="1" dirty="0" smtClean="0"/>
              <a:t>الأجزاء الميتة تتحلل وتلوث الحوض </a:t>
            </a:r>
            <a:endParaRPr lang="ar-SA" sz="2600" b="1" dirty="0"/>
          </a:p>
        </p:txBody>
      </p:sp>
    </p:spTree>
    <p:extLst>
      <p:ext uri="{BB962C8B-B14F-4D97-AF65-F5344CB8AC3E}">
        <p14:creationId xmlns:p14="http://schemas.microsoft.com/office/powerpoint/2010/main" val="2081676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t="15749"/>
          <a:stretch/>
        </p:blipFill>
        <p:spPr>
          <a:xfrm>
            <a:off x="457200" y="1196752"/>
            <a:ext cx="8229600" cy="5293530"/>
          </a:xfrm>
        </p:spPr>
      </p:pic>
      <p:sp>
        <p:nvSpPr>
          <p:cNvPr id="3" name="عنوان 2"/>
          <p:cNvSpPr>
            <a:spLocks noGrp="1"/>
          </p:cNvSpPr>
          <p:nvPr>
            <p:ph type="title"/>
          </p:nvPr>
        </p:nvSpPr>
        <p:spPr>
          <a:xfrm>
            <a:off x="457200" y="338328"/>
            <a:ext cx="8229600" cy="786416"/>
          </a:xfrm>
        </p:spPr>
        <p:txBody>
          <a:bodyPr/>
          <a:lstStyle/>
          <a:p>
            <a:r>
              <a:rPr lang="ar-IQ" b="1" dirty="0" smtClean="0">
                <a:solidFill>
                  <a:schemeClr val="tx2">
                    <a:lumMod val="75000"/>
                  </a:schemeClr>
                </a:solidFill>
                <a:effectLst>
                  <a:outerShdw blurRad="38100" dist="38100" dir="2700000" algn="tl">
                    <a:srgbClr val="000000">
                      <a:alpha val="43137"/>
                    </a:srgbClr>
                  </a:outerShdw>
                </a:effectLst>
              </a:rPr>
              <a:t>نباتات مائية لأحواض الزينة</a:t>
            </a:r>
            <a:endParaRPr lang="ar-IQ"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6279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67545" y="1268760"/>
            <a:ext cx="8064896" cy="5184576"/>
          </a:xfrm>
        </p:spPr>
        <p:txBody>
          <a:bodyPr>
            <a:normAutofit lnSpcReduction="10000"/>
          </a:bodyPr>
          <a:lstStyle/>
          <a:p>
            <a:pPr marL="514350" indent="-514350" algn="just">
              <a:buFont typeface="+mj-lt"/>
              <a:buAutoNum type="arabicPeriod"/>
            </a:pPr>
            <a:r>
              <a:rPr lang="ar-IQ" sz="3000" b="1" dirty="0" smtClean="0"/>
              <a:t>يجب فحص الأسماك عند شرائها او بعد جلبها من المعرض ووضعها للحوض وفي حالة ظهور اية اعراض مرضية يجب اعادتها لصاحب المعرض واستبدالها</a:t>
            </a:r>
          </a:p>
          <a:p>
            <a:pPr marL="514350" indent="-514350" algn="just">
              <a:buFont typeface="+mj-lt"/>
              <a:buAutoNum type="arabicPeriod"/>
            </a:pPr>
            <a:r>
              <a:rPr lang="ar-IQ" sz="3000" b="1" dirty="0" smtClean="0"/>
              <a:t>يعقم الحوض وكل ملحقاته بشكل جيد بواسطة المعقمات الخاصة باسماك الزينة</a:t>
            </a:r>
          </a:p>
          <a:p>
            <a:pPr marL="514350" indent="-514350" algn="just">
              <a:buFont typeface="+mj-lt"/>
              <a:buAutoNum type="arabicPeriod"/>
            </a:pPr>
            <a:r>
              <a:rPr lang="ar-IQ" sz="3000" b="1" dirty="0" smtClean="0"/>
              <a:t>تتم مراقبة شهية الأسماك وسباحتها ونموها وفي حالة ظهور أي اعراض مرضية يجب فحصها من قبل مختص وعزلها ووصف العلاج المناسب</a:t>
            </a:r>
          </a:p>
          <a:p>
            <a:pPr marL="514350" indent="-514350" algn="just">
              <a:buFont typeface="+mj-lt"/>
              <a:buAutoNum type="arabicPeriod"/>
            </a:pPr>
            <a:r>
              <a:rPr lang="ar-IQ" sz="3000" b="1" dirty="0" smtClean="0"/>
              <a:t>من المهم ان يمتلك المربي ثقافة علمية تمكنه من التشخيص الاولي للأمراض البكتيرية والفطرية والفيروسية والطفيليات الداخلية والخارجية والاعراض التي تسببها الإصابة للأسماك</a:t>
            </a:r>
            <a:endParaRPr lang="ar-IQ" sz="3000" b="1" dirty="0"/>
          </a:p>
        </p:txBody>
      </p:sp>
      <p:sp>
        <p:nvSpPr>
          <p:cNvPr id="3" name="عنوان 2"/>
          <p:cNvSpPr>
            <a:spLocks noGrp="1"/>
          </p:cNvSpPr>
          <p:nvPr>
            <p:ph type="title"/>
          </p:nvPr>
        </p:nvSpPr>
        <p:spPr>
          <a:xfrm>
            <a:off x="457200" y="338328"/>
            <a:ext cx="8229600" cy="858424"/>
          </a:xfrm>
        </p:spPr>
        <p:txBody>
          <a:bodyPr/>
          <a:lstStyle/>
          <a:p>
            <a:r>
              <a:rPr lang="ar-IQ" b="1" dirty="0" smtClean="0">
                <a:solidFill>
                  <a:schemeClr val="tx2">
                    <a:lumMod val="75000"/>
                  </a:schemeClr>
                </a:solidFill>
                <a:effectLst>
                  <a:outerShdw blurRad="38100" dist="38100" dir="2700000" algn="tl">
                    <a:srgbClr val="000000">
                      <a:alpha val="43137"/>
                    </a:srgbClr>
                  </a:outerShdw>
                </a:effectLst>
              </a:rPr>
              <a:t>6- </a:t>
            </a:r>
            <a:r>
              <a:rPr lang="ar-IQ" b="1" dirty="0" smtClean="0">
                <a:solidFill>
                  <a:schemeClr val="tx2">
                    <a:lumMod val="75000"/>
                  </a:schemeClr>
                </a:solidFill>
                <a:effectLst>
                  <a:outerShdw blurRad="38100" dist="38100" dir="2700000" algn="tl">
                    <a:srgbClr val="000000">
                      <a:alpha val="43137"/>
                    </a:srgbClr>
                  </a:outerShdw>
                </a:effectLst>
              </a:rPr>
              <a:t>الاصابة</a:t>
            </a:r>
            <a:r>
              <a:rPr lang="ar-IQ" b="1" dirty="0" smtClean="0">
                <a:solidFill>
                  <a:schemeClr val="tx2">
                    <a:lumMod val="75000"/>
                  </a:schemeClr>
                </a:solidFill>
                <a:effectLst>
                  <a:outerShdw blurRad="38100" dist="38100" dir="2700000" algn="tl">
                    <a:srgbClr val="000000">
                      <a:alpha val="43137"/>
                    </a:srgbClr>
                  </a:outerShdw>
                </a:effectLst>
              </a:rPr>
              <a:t> بالأمراض </a:t>
            </a:r>
            <a:r>
              <a:rPr lang="ar-IQ" b="1" dirty="0" smtClean="0">
                <a:solidFill>
                  <a:schemeClr val="tx2">
                    <a:lumMod val="75000"/>
                  </a:schemeClr>
                </a:solidFill>
                <a:effectLst>
                  <a:outerShdw blurRad="38100" dist="38100" dir="2700000" algn="tl">
                    <a:srgbClr val="000000">
                      <a:alpha val="43137"/>
                    </a:srgbClr>
                  </a:outerShdw>
                </a:effectLst>
              </a:rPr>
              <a:t>والطفيليات</a:t>
            </a:r>
            <a:endParaRPr lang="ar-IQ"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0247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b="4378"/>
          <a:stretch/>
        </p:blipFill>
        <p:spPr>
          <a:xfrm>
            <a:off x="323528" y="1340768"/>
            <a:ext cx="8496943" cy="5256583"/>
          </a:xfrm>
        </p:spPr>
      </p:pic>
      <p:sp>
        <p:nvSpPr>
          <p:cNvPr id="3" name="عنوان 2"/>
          <p:cNvSpPr>
            <a:spLocks noGrp="1"/>
          </p:cNvSpPr>
          <p:nvPr>
            <p:ph type="title"/>
          </p:nvPr>
        </p:nvSpPr>
        <p:spPr>
          <a:xfrm>
            <a:off x="457200" y="338328"/>
            <a:ext cx="8229600" cy="786416"/>
          </a:xfrm>
        </p:spPr>
        <p:txBody>
          <a:bodyPr>
            <a:normAutofit/>
          </a:bodyPr>
          <a:lstStyle/>
          <a:p>
            <a:r>
              <a:rPr lang="ar-SA" sz="3800" b="1" dirty="0" smtClean="0">
                <a:solidFill>
                  <a:schemeClr val="tx2">
                    <a:lumMod val="75000"/>
                  </a:schemeClr>
                </a:solidFill>
                <a:effectLst>
                  <a:outerShdw blurRad="38100" dist="38100" dir="2700000" algn="tl">
                    <a:srgbClr val="000000">
                      <a:alpha val="43137"/>
                    </a:srgbClr>
                  </a:outerShdw>
                </a:effectLst>
              </a:rPr>
              <a:t>أنواع الإصابات المرضية الشائعة في اسماك الزينة</a:t>
            </a:r>
            <a:endParaRPr lang="ar-SA" sz="3800"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496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72067" y="1628801"/>
            <a:ext cx="7408333" cy="4032448"/>
          </a:xfrm>
        </p:spPr>
        <p:txBody>
          <a:bodyPr>
            <a:normAutofit lnSpcReduction="10000"/>
          </a:bodyPr>
          <a:lstStyle/>
          <a:p>
            <a:pPr algn="just">
              <a:buFontTx/>
              <a:buChar char="-"/>
            </a:pPr>
            <a:endParaRPr lang="ar-IQ" sz="3600" b="1" dirty="0" smtClean="0">
              <a:solidFill>
                <a:schemeClr val="tx2">
                  <a:lumMod val="50000"/>
                </a:schemeClr>
              </a:solidFill>
            </a:endParaRPr>
          </a:p>
          <a:p>
            <a:pPr marL="0" indent="0" algn="just">
              <a:buNone/>
            </a:pPr>
            <a:r>
              <a:rPr lang="ar-IQ" sz="3600" b="1" dirty="0" smtClean="0">
                <a:solidFill>
                  <a:schemeClr val="tx2">
                    <a:lumMod val="50000"/>
                  </a:schemeClr>
                </a:solidFill>
              </a:rPr>
              <a:t>تحتاج احواض اسماك الزينة الى عناية يومية مستمرة تتضمن مراقبة مجموعة من العوامل والأنشطة والظروف التي سوف نتناولها باختصار إضافة لبعض المشاكل التي يمكن ان تحدث وطرق معالجتها منها ما يتعلق بالأسماك وتغذيتها وامراضها وكذلك الظروف البيئية لمياه الاحواض</a:t>
            </a:r>
            <a:endParaRPr lang="ar-IQ" sz="3600" b="1" dirty="0" smtClean="0">
              <a:solidFill>
                <a:schemeClr val="tx2">
                  <a:lumMod val="50000"/>
                </a:schemeClr>
              </a:solidFill>
            </a:endParaRPr>
          </a:p>
        </p:txBody>
      </p:sp>
      <p:sp>
        <p:nvSpPr>
          <p:cNvPr id="3" name="عنوان 2"/>
          <p:cNvSpPr>
            <a:spLocks noGrp="1"/>
          </p:cNvSpPr>
          <p:nvPr>
            <p:ph type="title"/>
          </p:nvPr>
        </p:nvSpPr>
        <p:spPr/>
        <p:txBody>
          <a:bodyPr>
            <a:normAutofit/>
          </a:bodyPr>
          <a:lstStyle/>
          <a:p>
            <a:r>
              <a:rPr lang="ar-IQ" sz="6000" b="1" dirty="0" smtClean="0">
                <a:solidFill>
                  <a:schemeClr val="tx2">
                    <a:lumMod val="75000"/>
                  </a:schemeClr>
                </a:solidFill>
                <a:effectLst>
                  <a:outerShdw blurRad="38100" dist="38100" dir="2700000" algn="tl">
                    <a:srgbClr val="000000">
                      <a:alpha val="43137"/>
                    </a:srgbClr>
                  </a:outerShdw>
                </a:effectLst>
              </a:rPr>
              <a:t>العناية بأحواض </a:t>
            </a:r>
            <a:r>
              <a:rPr lang="ar-IQ" sz="6000" b="1" dirty="0" smtClean="0">
                <a:solidFill>
                  <a:schemeClr val="tx2">
                    <a:lumMod val="75000"/>
                  </a:schemeClr>
                </a:solidFill>
                <a:effectLst>
                  <a:outerShdw blurRad="38100" dist="38100" dir="2700000" algn="tl">
                    <a:srgbClr val="000000">
                      <a:alpha val="43137"/>
                    </a:srgbClr>
                  </a:outerShdw>
                </a:effectLst>
              </a:rPr>
              <a:t>أسماك الزينة</a:t>
            </a:r>
            <a:endParaRPr lang="ar-IQ" sz="6000"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134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72067" y="1556792"/>
            <a:ext cx="7408333" cy="4569371"/>
          </a:xfrm>
        </p:spPr>
        <p:txBody>
          <a:bodyPr>
            <a:normAutofit fontScale="92500" lnSpcReduction="20000"/>
          </a:bodyPr>
          <a:lstStyle/>
          <a:p>
            <a:pPr marL="0" indent="0" algn="just">
              <a:buNone/>
            </a:pPr>
            <a:r>
              <a:rPr lang="ar-IQ" sz="3600" b="1" dirty="0" smtClean="0"/>
              <a:t>من المهم جدا اختيار أنواع من اسماك الزينة تكون منسجمة ومتجانسة بالسلوك اذ يفضل في التربية المختلطة لأنواع مختلفة ان تكون مسالمة وغير مفترسة او عدوانية السلوك.</a:t>
            </a:r>
          </a:p>
          <a:p>
            <a:pPr marL="0" indent="0" algn="just">
              <a:buNone/>
            </a:pPr>
            <a:r>
              <a:rPr lang="ar-IQ" sz="3600" b="1" dirty="0" smtClean="0"/>
              <a:t>حجم الأسماك المختلفة مهم جدا لضمان التعايش اذ يفترض ان تكون الاحجام متقاربة قدر الإمكان لتقليل السلوك العدائي والمنافسة الحادة بين الأسماك الكبيرة والصغيرة.</a:t>
            </a:r>
          </a:p>
          <a:p>
            <a:pPr marL="0" indent="0" algn="just">
              <a:buNone/>
            </a:pPr>
            <a:r>
              <a:rPr lang="ar-IQ" sz="3600" b="1" dirty="0" smtClean="0"/>
              <a:t>يجب القراءة والمطالعة لمعرفة خصائص كل نوع من الأسماك قبل اختياره ليكون ضمن المجموعة </a:t>
            </a:r>
            <a:r>
              <a:rPr lang="ar-IQ" sz="3600" b="1" dirty="0" err="1" smtClean="0"/>
              <a:t>المرباة</a:t>
            </a:r>
            <a:endParaRPr lang="ar-IQ" sz="3600" b="1" dirty="0"/>
          </a:p>
        </p:txBody>
      </p:sp>
      <p:sp>
        <p:nvSpPr>
          <p:cNvPr id="3" name="عنوان 2"/>
          <p:cNvSpPr>
            <a:spLocks noGrp="1"/>
          </p:cNvSpPr>
          <p:nvPr>
            <p:ph type="title"/>
          </p:nvPr>
        </p:nvSpPr>
        <p:spPr/>
        <p:txBody>
          <a:bodyPr/>
          <a:lstStyle/>
          <a:p>
            <a:r>
              <a:rPr lang="ar-IQ" b="1" dirty="0" smtClean="0">
                <a:solidFill>
                  <a:schemeClr val="bg2">
                    <a:lumMod val="10000"/>
                  </a:schemeClr>
                </a:solidFill>
                <a:effectLst>
                  <a:outerShdw blurRad="38100" dist="38100" dir="2700000" algn="tl">
                    <a:srgbClr val="000000">
                      <a:alpha val="43137"/>
                    </a:srgbClr>
                  </a:outerShdw>
                </a:effectLst>
              </a:rPr>
              <a:t>1- </a:t>
            </a:r>
            <a:r>
              <a:rPr lang="ar-IQ" b="1" dirty="0" smtClean="0">
                <a:solidFill>
                  <a:schemeClr val="bg2">
                    <a:lumMod val="10000"/>
                  </a:schemeClr>
                </a:solidFill>
                <a:effectLst>
                  <a:outerShdw blurRad="38100" dist="38100" dir="2700000" algn="tl">
                    <a:srgbClr val="000000">
                      <a:alpha val="43137"/>
                    </a:srgbClr>
                  </a:outerShdw>
                </a:effectLst>
              </a:rPr>
              <a:t>أنواع الاسماك</a:t>
            </a:r>
            <a:endParaRPr lang="ar-IQ" b="1" dirty="0">
              <a:solidFill>
                <a:schemeClr val="bg2">
                  <a:lumMod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0819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ar-IQ" b="1" dirty="0" smtClean="0">
                <a:solidFill>
                  <a:schemeClr val="tx2">
                    <a:lumMod val="50000"/>
                  </a:schemeClr>
                </a:solidFill>
                <a:effectLst>
                  <a:outerShdw blurRad="38100" dist="38100" dir="2700000" algn="tl">
                    <a:srgbClr val="000000">
                      <a:alpha val="43137"/>
                    </a:srgbClr>
                  </a:outerShdw>
                </a:effectLst>
              </a:rPr>
              <a:t>مجموعة سمكية مختلطة</a:t>
            </a:r>
            <a:endParaRPr lang="ar-IQ" b="1" dirty="0">
              <a:solidFill>
                <a:schemeClr val="tx2">
                  <a:lumMod val="50000"/>
                </a:schemeClr>
              </a:solidFill>
              <a:effectLst>
                <a:outerShdw blurRad="38100" dist="38100" dir="2700000" algn="tl">
                  <a:srgbClr val="000000">
                    <a:alpha val="43137"/>
                  </a:srgbClr>
                </a:outerShdw>
              </a:effectLst>
            </a:endParaRPr>
          </a:p>
        </p:txBody>
      </p:sp>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484784"/>
            <a:ext cx="8496944" cy="4678325"/>
          </a:xfrm>
        </p:spPr>
      </p:pic>
    </p:spTree>
    <p:extLst>
      <p:ext uri="{BB962C8B-B14F-4D97-AF65-F5344CB8AC3E}">
        <p14:creationId xmlns:p14="http://schemas.microsoft.com/office/powerpoint/2010/main" val="1517221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72067" y="1700808"/>
            <a:ext cx="7408333" cy="4425355"/>
          </a:xfrm>
        </p:spPr>
        <p:txBody>
          <a:bodyPr>
            <a:noAutofit/>
          </a:bodyPr>
          <a:lstStyle/>
          <a:p>
            <a:pPr marL="0" indent="0" algn="just">
              <a:buNone/>
            </a:pPr>
            <a:r>
              <a:rPr lang="ar-IQ" sz="2800" b="1" dirty="0" smtClean="0">
                <a:solidFill>
                  <a:schemeClr val="tx2">
                    <a:lumMod val="50000"/>
                  </a:schemeClr>
                </a:solidFill>
              </a:rPr>
              <a:t>ان العلاقة بين حجم الحوض وعدد الأسماك في الحوض تسمى كثافة الأسماك والتي يجب ان تكون عند حدود معروفة ( يفضل 1 سم من طول الأسماك لكل لتر ماء من حجم الحوض ولا تزيد عن 3 سم/لتر بأي حال) لتقليل الازدحام في الحوض ومشاكله مثل:</a:t>
            </a:r>
          </a:p>
          <a:p>
            <a:pPr algn="just">
              <a:buFontTx/>
              <a:buChar char="-"/>
            </a:pPr>
            <a:r>
              <a:rPr lang="ar-IQ" sz="2800" b="1" dirty="0" smtClean="0">
                <a:solidFill>
                  <a:schemeClr val="tx2">
                    <a:lumMod val="50000"/>
                  </a:schemeClr>
                </a:solidFill>
              </a:rPr>
              <a:t>نقص الاوكسجين وارتفاع الامونيا</a:t>
            </a:r>
          </a:p>
          <a:p>
            <a:pPr algn="just">
              <a:buFontTx/>
              <a:buChar char="-"/>
            </a:pPr>
            <a:r>
              <a:rPr lang="ar-IQ" sz="2800" b="1" dirty="0" smtClean="0">
                <a:solidFill>
                  <a:schemeClr val="tx2">
                    <a:lumMod val="50000"/>
                  </a:schemeClr>
                </a:solidFill>
              </a:rPr>
              <a:t>تلوث الماء وتغير لونه</a:t>
            </a:r>
          </a:p>
          <a:p>
            <a:pPr algn="just">
              <a:buFontTx/>
              <a:buChar char="-"/>
            </a:pPr>
            <a:r>
              <a:rPr lang="ar-IQ" sz="2800" b="1" dirty="0" smtClean="0">
                <a:solidFill>
                  <a:schemeClr val="tx2">
                    <a:lumMod val="50000"/>
                  </a:schemeClr>
                </a:solidFill>
              </a:rPr>
              <a:t>انتقال الامراض بسرعة في الحوض</a:t>
            </a:r>
          </a:p>
          <a:p>
            <a:pPr algn="just">
              <a:buFontTx/>
              <a:buChar char="-"/>
            </a:pPr>
            <a:r>
              <a:rPr lang="ar-IQ" sz="2800" b="1" dirty="0" smtClean="0">
                <a:solidFill>
                  <a:schemeClr val="tx2">
                    <a:lumMod val="50000"/>
                  </a:schemeClr>
                </a:solidFill>
              </a:rPr>
              <a:t>المنافسة والافتراس بين الاسماك</a:t>
            </a:r>
            <a:endParaRPr lang="ar-IQ" sz="2800" b="1" dirty="0">
              <a:solidFill>
                <a:schemeClr val="tx2">
                  <a:lumMod val="50000"/>
                </a:schemeClr>
              </a:solidFill>
            </a:endParaRPr>
          </a:p>
        </p:txBody>
      </p:sp>
      <p:sp>
        <p:nvSpPr>
          <p:cNvPr id="3" name="عنوان 2"/>
          <p:cNvSpPr>
            <a:spLocks noGrp="1"/>
          </p:cNvSpPr>
          <p:nvPr>
            <p:ph type="title"/>
          </p:nvPr>
        </p:nvSpPr>
        <p:spPr/>
        <p:txBody>
          <a:bodyPr/>
          <a:lstStyle/>
          <a:p>
            <a:r>
              <a:rPr lang="ar-IQ" b="1" dirty="0" smtClean="0">
                <a:solidFill>
                  <a:schemeClr val="bg2">
                    <a:lumMod val="25000"/>
                  </a:schemeClr>
                </a:solidFill>
                <a:effectLst>
                  <a:outerShdw blurRad="38100" dist="38100" dir="2700000" algn="tl">
                    <a:srgbClr val="000000">
                      <a:alpha val="43137"/>
                    </a:srgbClr>
                  </a:outerShdw>
                </a:effectLst>
              </a:rPr>
              <a:t>2- </a:t>
            </a:r>
            <a:r>
              <a:rPr lang="ar-IQ" b="1" dirty="0" smtClean="0">
                <a:solidFill>
                  <a:schemeClr val="bg2">
                    <a:lumMod val="25000"/>
                  </a:schemeClr>
                </a:solidFill>
                <a:effectLst>
                  <a:outerShdw blurRad="38100" dist="38100" dir="2700000" algn="tl">
                    <a:srgbClr val="000000">
                      <a:alpha val="43137"/>
                    </a:srgbClr>
                  </a:outerShdw>
                </a:effectLst>
              </a:rPr>
              <a:t>حجم الحوض وعدد الاسماك</a:t>
            </a:r>
            <a:endParaRPr lang="ar-IQ" b="1" dirty="0">
              <a:solidFill>
                <a:schemeClr val="bg2">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7797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ar-IQ" b="1" dirty="0" smtClean="0">
                <a:solidFill>
                  <a:schemeClr val="bg2">
                    <a:lumMod val="25000"/>
                  </a:schemeClr>
                </a:solidFill>
                <a:effectLst>
                  <a:outerShdw blurRad="38100" dist="38100" dir="2700000" algn="tl">
                    <a:srgbClr val="000000">
                      <a:alpha val="43137"/>
                    </a:srgbClr>
                  </a:outerShdw>
                </a:effectLst>
              </a:rPr>
              <a:t>2- </a:t>
            </a:r>
            <a:r>
              <a:rPr lang="ar-IQ" b="1" dirty="0">
                <a:solidFill>
                  <a:schemeClr val="bg2">
                    <a:lumMod val="25000"/>
                  </a:schemeClr>
                </a:solidFill>
                <a:effectLst>
                  <a:outerShdw blurRad="38100" dist="38100" dir="2700000" algn="tl">
                    <a:srgbClr val="000000">
                      <a:alpha val="43137"/>
                    </a:srgbClr>
                  </a:outerShdw>
                </a:effectLst>
              </a:rPr>
              <a:t>حجم الحوض وعدد الاسماك</a:t>
            </a:r>
            <a:endParaRPr lang="ar-IQ" b="1" dirty="0">
              <a:solidFill>
                <a:schemeClr val="bg2">
                  <a:lumMod val="25000"/>
                </a:schemeClr>
              </a:solidFill>
              <a:effectLst>
                <a:outerShdw blurRad="38100" dist="38100" dir="2700000" algn="tl">
                  <a:srgbClr val="000000">
                    <a:alpha val="43137"/>
                  </a:srgbClr>
                </a:outerShdw>
              </a:effectLst>
            </a:endParaRPr>
          </a:p>
        </p:txBody>
      </p:sp>
      <p:sp>
        <p:nvSpPr>
          <p:cNvPr id="2" name="عنصر نائب للمحتوى 1"/>
          <p:cNvSpPr>
            <a:spLocks noGrp="1"/>
          </p:cNvSpPr>
          <p:nvPr>
            <p:ph idx="1"/>
          </p:nvPr>
        </p:nvSpPr>
        <p:spPr>
          <a:xfrm>
            <a:off x="872067" y="1340768"/>
            <a:ext cx="7408333" cy="4785395"/>
          </a:xfrm>
        </p:spPr>
        <p:txBody>
          <a:bodyPr/>
          <a:lstStyle/>
          <a:p>
            <a:r>
              <a:rPr lang="ar-IQ" b="1" dirty="0" smtClean="0"/>
              <a:t>لكل حجم من الاحواض سلبيات وايجابيات يجب الموازنة بينها عند الاختيار.</a:t>
            </a:r>
          </a:p>
          <a:p>
            <a:r>
              <a:rPr lang="ar-IQ" b="1" dirty="0" smtClean="0"/>
              <a:t>الاحواض الصغيرة :</a:t>
            </a:r>
          </a:p>
          <a:p>
            <a:r>
              <a:rPr lang="ar-IQ" b="1" dirty="0" smtClean="0"/>
              <a:t> سهلة الإدارة والعناية والنقل</a:t>
            </a:r>
          </a:p>
          <a:p>
            <a:r>
              <a:rPr lang="ar-IQ" b="1" dirty="0" smtClean="0"/>
              <a:t>رخيصة الكلفة</a:t>
            </a:r>
          </a:p>
          <a:p>
            <a:r>
              <a:rPr lang="ar-IQ" b="1" dirty="0" smtClean="0"/>
              <a:t>اقل جمالية واقل عدد من الأسماك</a:t>
            </a:r>
          </a:p>
          <a:p>
            <a:pPr marL="0" indent="0">
              <a:buNone/>
            </a:pPr>
            <a:r>
              <a:rPr lang="ar-IQ" b="1" dirty="0" smtClean="0"/>
              <a:t>الاحواض الكبيرة:</a:t>
            </a:r>
          </a:p>
          <a:p>
            <a:pPr>
              <a:buFontTx/>
              <a:buChar char="-"/>
            </a:pPr>
            <a:r>
              <a:rPr lang="ar-IQ" b="1" dirty="0" smtClean="0"/>
              <a:t>اكثر صعوبة في العناية والنقل</a:t>
            </a:r>
          </a:p>
          <a:p>
            <a:pPr>
              <a:buFontTx/>
              <a:buChar char="-"/>
            </a:pPr>
            <a:r>
              <a:rPr lang="ar-IQ" b="1" dirty="0" smtClean="0"/>
              <a:t>تكلفة اكبر</a:t>
            </a:r>
          </a:p>
          <a:p>
            <a:pPr>
              <a:buFontTx/>
              <a:buChar char="-"/>
            </a:pPr>
            <a:r>
              <a:rPr lang="ar-IQ" b="1" dirty="0" smtClean="0"/>
              <a:t>اكثر جمالية وإمكانية تربية عدد اكبر من الاسماك</a:t>
            </a:r>
          </a:p>
          <a:p>
            <a:endParaRPr lang="ar-IQ" b="1" dirty="0" smtClean="0"/>
          </a:p>
          <a:p>
            <a:endParaRPr lang="ar-SA" b="1" dirty="0"/>
          </a:p>
        </p:txBody>
      </p:sp>
    </p:spTree>
    <p:extLst>
      <p:ext uri="{BB962C8B-B14F-4D97-AF65-F5344CB8AC3E}">
        <p14:creationId xmlns:p14="http://schemas.microsoft.com/office/powerpoint/2010/main" val="2655503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68144" y="2276872"/>
            <a:ext cx="3024336" cy="3689648"/>
          </a:xfrm>
        </p:spPr>
      </p:pic>
      <p:sp>
        <p:nvSpPr>
          <p:cNvPr id="3" name="عنوان 2"/>
          <p:cNvSpPr>
            <a:spLocks noGrp="1"/>
          </p:cNvSpPr>
          <p:nvPr>
            <p:ph type="title"/>
          </p:nvPr>
        </p:nvSpPr>
        <p:spPr/>
        <p:txBody>
          <a:bodyPr/>
          <a:lstStyle/>
          <a:p>
            <a:r>
              <a:rPr lang="ar-SA" b="1" dirty="0" smtClean="0">
                <a:solidFill>
                  <a:srgbClr val="0070C0"/>
                </a:solidFill>
                <a:effectLst>
                  <a:outerShdw blurRad="38100" dist="38100" dir="2700000" algn="tl">
                    <a:srgbClr val="000000">
                      <a:alpha val="43137"/>
                    </a:srgbClr>
                  </a:outerShdw>
                </a:effectLst>
              </a:rPr>
              <a:t>احجام مختلفة من الاحواض</a:t>
            </a:r>
            <a:endParaRPr lang="ar-SA" b="1" dirty="0">
              <a:solidFill>
                <a:srgbClr val="0070C0"/>
              </a:solidFill>
              <a:effectLst>
                <a:outerShdw blurRad="38100" dist="38100" dir="2700000" algn="tl">
                  <a:srgbClr val="000000">
                    <a:alpha val="43137"/>
                  </a:srgbClr>
                </a:outerShdw>
              </a:effectLst>
            </a:endParaRPr>
          </a:p>
        </p:txBody>
      </p:sp>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276872"/>
            <a:ext cx="5328592" cy="3689648"/>
          </a:xfrm>
          <a:prstGeom prst="rect">
            <a:avLst/>
          </a:prstGeom>
        </p:spPr>
      </p:pic>
    </p:spTree>
    <p:extLst>
      <p:ext uri="{BB962C8B-B14F-4D97-AF65-F5344CB8AC3E}">
        <p14:creationId xmlns:p14="http://schemas.microsoft.com/office/powerpoint/2010/main" val="4112903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611560" y="1340768"/>
            <a:ext cx="7848871" cy="4968552"/>
          </a:xfrm>
        </p:spPr>
        <p:txBody>
          <a:bodyPr>
            <a:noAutofit/>
          </a:bodyPr>
          <a:lstStyle/>
          <a:p>
            <a:pPr marL="0" indent="0">
              <a:buNone/>
            </a:pPr>
            <a:r>
              <a:rPr lang="ar-IQ" sz="2600" b="1" dirty="0" smtClean="0"/>
              <a:t>لتغذية الأسماك في احواض الزينة أهمية كبيرة لأنها تؤثر على:</a:t>
            </a:r>
          </a:p>
          <a:p>
            <a:r>
              <a:rPr lang="ar-IQ" sz="2600" b="1" dirty="0" smtClean="0"/>
              <a:t>1- صحة الأسماك اذ يجب ان يكون الغذاء متكاملا طبيعي او مصنع</a:t>
            </a:r>
          </a:p>
          <a:p>
            <a:r>
              <a:rPr lang="ar-IQ" sz="2600" b="1" dirty="0" smtClean="0"/>
              <a:t>2- التكلفة لأنه ليس من الضروري ان يكون غالي الثمن والزيادة خسارة</a:t>
            </a:r>
          </a:p>
          <a:p>
            <a:r>
              <a:rPr lang="ar-IQ" sz="2600" b="1" dirty="0" smtClean="0"/>
              <a:t>3- تلوث الماء من الغذاء الزائد غير المتناول او الفضلات الزائدة.</a:t>
            </a:r>
          </a:p>
          <a:p>
            <a:endParaRPr lang="ar-IQ" sz="2600" b="1" dirty="0"/>
          </a:p>
          <a:p>
            <a:r>
              <a:rPr lang="ar-IQ" sz="2600" b="1" dirty="0" smtClean="0"/>
              <a:t>قاعدة عامة:</a:t>
            </a:r>
          </a:p>
          <a:p>
            <a:pPr marL="0" indent="0" algn="just">
              <a:buNone/>
            </a:pPr>
            <a:r>
              <a:rPr lang="ar-IQ" sz="2600" b="1" dirty="0" smtClean="0"/>
              <a:t>     نادرا ما تموت الأسماك من الجوع لكنها غالبا تموت من الشبع المفرط لذلك يجب إعطاء كميات قليلة بشكل متكرر ومراقبة شهية الأسماك وضمان تناولها الكمية بأكملها وكذلك نظافة الماء واختيار علف قليل التفكك وتلويث المياه. ولمرشحات المياه (الفلاتر) دور مهم هنا.</a:t>
            </a:r>
            <a:endParaRPr lang="ar-SA" sz="2600" b="1" dirty="0"/>
          </a:p>
        </p:txBody>
      </p:sp>
      <p:sp>
        <p:nvSpPr>
          <p:cNvPr id="3" name="عنوان 2"/>
          <p:cNvSpPr>
            <a:spLocks noGrp="1"/>
          </p:cNvSpPr>
          <p:nvPr>
            <p:ph type="title"/>
          </p:nvPr>
        </p:nvSpPr>
        <p:spPr/>
        <p:txBody>
          <a:bodyPr/>
          <a:lstStyle/>
          <a:p>
            <a:r>
              <a:rPr lang="ar-IQ" b="1" dirty="0" smtClean="0">
                <a:solidFill>
                  <a:schemeClr val="bg2">
                    <a:lumMod val="25000"/>
                  </a:schemeClr>
                </a:solidFill>
                <a:effectLst>
                  <a:outerShdw blurRad="38100" dist="38100" dir="2700000" algn="tl">
                    <a:srgbClr val="000000">
                      <a:alpha val="43137"/>
                    </a:srgbClr>
                  </a:outerShdw>
                </a:effectLst>
              </a:rPr>
              <a:t>3- تغذية الاسماك</a:t>
            </a:r>
            <a:endParaRPr lang="ar-IQ" b="1" dirty="0">
              <a:solidFill>
                <a:schemeClr val="bg2">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9767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1" y="1591056"/>
            <a:ext cx="7920880" cy="4718264"/>
          </a:xfrm>
        </p:spPr>
      </p:pic>
      <p:sp>
        <p:nvSpPr>
          <p:cNvPr id="3" name="عنوان 2"/>
          <p:cNvSpPr>
            <a:spLocks noGrp="1"/>
          </p:cNvSpPr>
          <p:nvPr>
            <p:ph type="title"/>
          </p:nvPr>
        </p:nvSpPr>
        <p:spPr/>
        <p:txBody>
          <a:bodyPr/>
          <a:lstStyle/>
          <a:p>
            <a:r>
              <a:rPr lang="ar-IQ" b="1" dirty="0" smtClean="0">
                <a:solidFill>
                  <a:schemeClr val="tx2">
                    <a:lumMod val="50000"/>
                  </a:schemeClr>
                </a:solidFill>
                <a:effectLst>
                  <a:outerShdw blurRad="38100" dist="38100" dir="2700000" algn="tl">
                    <a:srgbClr val="000000">
                      <a:alpha val="43137"/>
                    </a:srgbClr>
                  </a:outerShdw>
                </a:effectLst>
              </a:rPr>
              <a:t>أغذية اسماك مصنعة</a:t>
            </a:r>
            <a:endParaRPr lang="ar-IQ"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13695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11369636</TotalTime>
  <Words>550</Words>
  <Application>Microsoft Office PowerPoint</Application>
  <PresentationFormat>عرض على الشاشة (4:3)</PresentationFormat>
  <Paragraphs>67</Paragraphs>
  <Slides>15</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15</vt:i4>
      </vt:variant>
    </vt:vector>
  </HeadingPairs>
  <TitlesOfParts>
    <vt:vector size="19" baseType="lpstr">
      <vt:lpstr>Arial</vt:lpstr>
      <vt:lpstr>Candara</vt:lpstr>
      <vt:lpstr>Symbol</vt:lpstr>
      <vt:lpstr>شكل موجة</vt:lpstr>
      <vt:lpstr>    أسماك الزينة  أ.م.د. صلاح مهدي نجم</vt:lpstr>
      <vt:lpstr>العناية بأحواض أسماك الزينة</vt:lpstr>
      <vt:lpstr>1- أنواع الاسماك</vt:lpstr>
      <vt:lpstr>مجموعة سمكية مختلطة</vt:lpstr>
      <vt:lpstr>2- حجم الحوض وعدد الاسماك</vt:lpstr>
      <vt:lpstr>2- حجم الحوض وعدد الاسماك</vt:lpstr>
      <vt:lpstr>احجام مختلفة من الاحواض</vt:lpstr>
      <vt:lpstr>3- تغذية الاسماك</vt:lpstr>
      <vt:lpstr>أغذية اسماك مصنعة</vt:lpstr>
      <vt:lpstr>4- نوعية مياه الحوض</vt:lpstr>
      <vt:lpstr>شفافية وضبابية ماء الحوض</vt:lpstr>
      <vt:lpstr>5-النباتات المائية في الاحواض</vt:lpstr>
      <vt:lpstr>نباتات مائية لأحواض الزينة</vt:lpstr>
      <vt:lpstr>6- الاصابة بالأمراض والطفيليات</vt:lpstr>
      <vt:lpstr>أنواع الإصابات المرضية الشائعة في اسماك الزينة</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أسماك الزينة  أ.م.د. صلاح مهدي نجم</dc:title>
  <dc:creator>DR.Salah M. Najim</dc:creator>
  <cp:lastModifiedBy>Maher</cp:lastModifiedBy>
  <cp:revision>50</cp:revision>
  <dcterms:created xsi:type="dcterms:W3CDTF">2009-08-19T21:04:44Z</dcterms:created>
  <dcterms:modified xsi:type="dcterms:W3CDTF">2021-06-30T10:13:41Z</dcterms:modified>
</cp:coreProperties>
</file>